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63"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7/22/2023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7/22/2023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7/22/2023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7/22/2023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7/22/2023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7/22/2023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7/22/2023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7/22/2023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7/22/2023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7/22/2023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7/22/2023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4AD29-5B76-D5E2-3DBC-809E4F54C805}"/>
              </a:ext>
            </a:extLst>
          </p:cNvPr>
          <p:cNvSpPr>
            <a:spLocks noGrp="1"/>
          </p:cNvSpPr>
          <p:nvPr>
            <p:ph type="ctrTitle"/>
          </p:nvPr>
        </p:nvSpPr>
        <p:spPr>
          <a:xfrm>
            <a:off x="3243713" y="1549668"/>
            <a:ext cx="6505893" cy="4382744"/>
          </a:xfrm>
        </p:spPr>
        <p:txBody>
          <a:bodyPr/>
          <a:lstStyle/>
          <a:p>
            <a:pPr rtl="0">
              <a:spcBef>
                <a:spcPts val="0"/>
              </a:spcBef>
              <a:spcAft>
                <a:spcPts val="0"/>
              </a:spcAft>
            </a:pPr>
            <a:r>
              <a:rPr lang="en-IN" sz="6000" b="0" i="0" u="none" strike="noStrike" dirty="0">
                <a:solidFill>
                  <a:srgbClr val="FFFFFF"/>
                </a:solidFill>
                <a:effectLst/>
                <a:latin typeface="Times New Roman" panose="02020603050405020304" pitchFamily="18" charset="0"/>
              </a:rPr>
              <a:t>Google App Store Data Analysis.</a:t>
            </a:r>
            <a:br>
              <a:rPr lang="en-IN" b="0" dirty="0">
                <a:effectLst/>
              </a:rPr>
            </a:br>
            <a:br>
              <a:rPr lang="en-IN" dirty="0"/>
            </a:br>
            <a:endParaRPr lang="en-IN" dirty="0"/>
          </a:p>
        </p:txBody>
      </p:sp>
      <p:sp>
        <p:nvSpPr>
          <p:cNvPr id="3" name="Subtitle 2">
            <a:extLst>
              <a:ext uri="{FF2B5EF4-FFF2-40B4-BE49-F238E27FC236}">
                <a16:creationId xmlns:a16="http://schemas.microsoft.com/office/drawing/2014/main" id="{E5EC806C-FC1F-5252-27C9-69F9E76D6FA0}"/>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453367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3510-8B12-2867-EE3F-EC3C8750EAB7}"/>
              </a:ext>
            </a:extLst>
          </p:cNvPr>
          <p:cNvSpPr>
            <a:spLocks noGrp="1"/>
          </p:cNvSpPr>
          <p:nvPr>
            <p:ph type="ctrTitle"/>
          </p:nvPr>
        </p:nvSpPr>
        <p:spPr>
          <a:xfrm>
            <a:off x="808521" y="539015"/>
            <a:ext cx="6227546" cy="1241658"/>
          </a:xfrm>
        </p:spPr>
        <p:txBody>
          <a:bodyPr/>
          <a:lstStyle/>
          <a:p>
            <a:r>
              <a:rPr lang="en-IN" sz="3600" dirty="0">
                <a:latin typeface="Times New Roman" panose="02020603050405020304" pitchFamily="18" charset="0"/>
                <a:ea typeface="Calibri" panose="020F0502020204030204" pitchFamily="34" charset="0"/>
                <a:cs typeface="Times New Roman" panose="02020603050405020304" pitchFamily="18" charset="0"/>
              </a:rPr>
              <a:t>PROBLEM STATEMENT  :-</a:t>
            </a:r>
          </a:p>
        </p:txBody>
      </p:sp>
      <p:sp>
        <p:nvSpPr>
          <p:cNvPr id="3" name="Subtitle 2">
            <a:extLst>
              <a:ext uri="{FF2B5EF4-FFF2-40B4-BE49-F238E27FC236}">
                <a16:creationId xmlns:a16="http://schemas.microsoft.com/office/drawing/2014/main" id="{4E791675-1390-1B01-6DB7-27A5DB2C8891}"/>
              </a:ext>
            </a:extLst>
          </p:cNvPr>
          <p:cNvSpPr>
            <a:spLocks noGrp="1"/>
          </p:cNvSpPr>
          <p:nvPr>
            <p:ph type="subTitle" idx="1"/>
          </p:nvPr>
        </p:nvSpPr>
        <p:spPr>
          <a:xfrm>
            <a:off x="808521" y="1917031"/>
            <a:ext cx="8825658" cy="4291263"/>
          </a:xfrm>
        </p:spPr>
        <p:txBody>
          <a:bodyPr>
            <a:normAutofit fontScale="47500" lnSpcReduction="20000"/>
          </a:bodyPr>
          <a:lstStyle/>
          <a:p>
            <a:pPr algn="just" rtl="0">
              <a:lnSpc>
                <a:spcPct val="170000"/>
              </a:lnSpc>
              <a:spcBef>
                <a:spcPts val="0"/>
              </a:spcBef>
              <a:spcAft>
                <a:spcPts val="0"/>
              </a:spcAft>
            </a:pPr>
            <a:r>
              <a:rPr lang="en-US" sz="2900" b="0"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Technology is an increasing need nowadays and used everywhere. One of the features of Technology is android. Which we all use in our daily life. Android is a mobile operating system based on a modified version of the Linux kernel and other open-source software, designed primarily for touchscreen mobile devices such as smartphones and tablets.</a:t>
            </a:r>
          </a:p>
          <a:p>
            <a:pPr algn="just" rtl="0">
              <a:lnSpc>
                <a:spcPct val="170000"/>
              </a:lnSpc>
              <a:spcBef>
                <a:spcPts val="0"/>
              </a:spcBef>
              <a:spcAft>
                <a:spcPts val="0"/>
              </a:spcAft>
            </a:pPr>
            <a:endParaRPr lang="en-US" sz="2900" b="0" dirty="0">
              <a:effectLst/>
              <a:latin typeface="Calibri" panose="020F0502020204030204" pitchFamily="34" charset="0"/>
              <a:ea typeface="Calibri" panose="020F0502020204030204" pitchFamily="34" charset="0"/>
              <a:cs typeface="Calibri" panose="020F0502020204030204" pitchFamily="34" charset="0"/>
            </a:endParaRPr>
          </a:p>
          <a:p>
            <a:pPr algn="just" rtl="0">
              <a:lnSpc>
                <a:spcPct val="170000"/>
              </a:lnSpc>
              <a:spcBef>
                <a:spcPts val="0"/>
              </a:spcBef>
              <a:spcAft>
                <a:spcPts val="0"/>
              </a:spcAft>
            </a:pPr>
            <a:r>
              <a:rPr lang="en-US" sz="2900" b="0"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Do ETL: Extract-Transform-Load the dataset and find for me some information from this large data. This is a form of data mining. What all information can be achieved by mining this data would be brainstormed by the interns. Find key metrics and factors and show the meaningful relationships between attributes. </a:t>
            </a:r>
          </a:p>
          <a:p>
            <a:pPr algn="just" rtl="0">
              <a:lnSpc>
                <a:spcPct val="170000"/>
              </a:lnSpc>
              <a:spcBef>
                <a:spcPts val="0"/>
              </a:spcBef>
              <a:spcAft>
                <a:spcPts val="0"/>
              </a:spcAft>
            </a:pPr>
            <a:endParaRPr lang="en-US" sz="2900" b="0" dirty="0">
              <a:effectLst/>
              <a:latin typeface="Calibri" panose="020F0502020204030204" pitchFamily="34" charset="0"/>
              <a:ea typeface="Calibri" panose="020F0502020204030204" pitchFamily="34" charset="0"/>
              <a:cs typeface="Calibri" panose="020F0502020204030204" pitchFamily="34" charset="0"/>
            </a:endParaRPr>
          </a:p>
          <a:p>
            <a:pPr algn="just" rtl="0">
              <a:lnSpc>
                <a:spcPct val="170000"/>
              </a:lnSpc>
              <a:spcBef>
                <a:spcPts val="0"/>
              </a:spcBef>
              <a:spcAft>
                <a:spcPts val="0"/>
              </a:spcAft>
            </a:pPr>
            <a:r>
              <a:rPr lang="en-US" sz="2900" b="0"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Do your own research and come up with your findings.</a:t>
            </a:r>
            <a:endParaRPr lang="en-US" sz="2900" b="0" dirty="0">
              <a:effectLst/>
              <a:latin typeface="Calibri" panose="020F0502020204030204" pitchFamily="34" charset="0"/>
              <a:ea typeface="Calibri" panose="020F0502020204030204" pitchFamily="34" charset="0"/>
              <a:cs typeface="Calibri" panose="020F0502020204030204" pitchFamily="34" charset="0"/>
            </a:endParaRPr>
          </a:p>
          <a:p>
            <a:br>
              <a:rPr lang="en-US" dirty="0"/>
            </a:br>
            <a:endParaRPr lang="en-IN" dirty="0"/>
          </a:p>
        </p:txBody>
      </p:sp>
    </p:spTree>
    <p:extLst>
      <p:ext uri="{BB962C8B-B14F-4D97-AF65-F5344CB8AC3E}">
        <p14:creationId xmlns:p14="http://schemas.microsoft.com/office/powerpoint/2010/main" val="3915993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6C669-5E63-B467-CC51-D4667299A0B7}"/>
              </a:ext>
            </a:extLst>
          </p:cNvPr>
          <p:cNvSpPr>
            <a:spLocks noGrp="1"/>
          </p:cNvSpPr>
          <p:nvPr>
            <p:ph type="ctrTitle"/>
          </p:nvPr>
        </p:nvSpPr>
        <p:spPr>
          <a:xfrm>
            <a:off x="702644" y="1068404"/>
            <a:ext cx="9326095" cy="2271563"/>
          </a:xfrm>
        </p:spPr>
        <p:txBody>
          <a:bodyPr/>
          <a:lstStyle/>
          <a:p>
            <a:pPr rtl="0">
              <a:spcBef>
                <a:spcPts val="0"/>
              </a:spcBef>
              <a:spcAft>
                <a:spcPts val="0"/>
              </a:spcAft>
            </a:pPr>
            <a:r>
              <a:rPr lang="en-IN" sz="3600" dirty="0">
                <a:solidFill>
                  <a:srgbClr val="FFFFFF"/>
                </a:solidFill>
                <a:latin typeface="Times New Roman" panose="02020603050405020304" pitchFamily="18" charset="0"/>
                <a:cs typeface="Times New Roman" panose="02020603050405020304" pitchFamily="18" charset="0"/>
              </a:rPr>
              <a:t>ABSTRACT</a:t>
            </a:r>
            <a:r>
              <a:rPr lang="en-IN" sz="3600" b="0" i="0" u="none" strike="noStrike" dirty="0">
                <a:solidFill>
                  <a:srgbClr val="FFFFFF"/>
                </a:solidFill>
                <a:effectLst/>
                <a:latin typeface="Times New Roman" panose="02020603050405020304" pitchFamily="18" charset="0"/>
                <a:cs typeface="Times New Roman" panose="02020603050405020304" pitchFamily="18" charset="0"/>
              </a:rPr>
              <a:t> :-</a:t>
            </a:r>
            <a:br>
              <a:rPr lang="en-IN" sz="3200" b="0" dirty="0">
                <a:effectLst/>
                <a:latin typeface="Times New Roman" panose="02020603050405020304" pitchFamily="18" charset="0"/>
                <a:cs typeface="Times New Roman" panose="02020603050405020304" pitchFamily="18" charset="0"/>
              </a:rPr>
            </a:br>
            <a:br>
              <a:rPr lang="en-IN" dirty="0"/>
            </a:br>
            <a:endParaRPr lang="en-IN" dirty="0"/>
          </a:p>
        </p:txBody>
      </p:sp>
      <p:sp>
        <p:nvSpPr>
          <p:cNvPr id="3" name="Subtitle 2">
            <a:extLst>
              <a:ext uri="{FF2B5EF4-FFF2-40B4-BE49-F238E27FC236}">
                <a16:creationId xmlns:a16="http://schemas.microsoft.com/office/drawing/2014/main" id="{9F821747-92BF-B7DD-0E7A-7E74E86A2EA8}"/>
              </a:ext>
            </a:extLst>
          </p:cNvPr>
          <p:cNvSpPr>
            <a:spLocks noGrp="1"/>
          </p:cNvSpPr>
          <p:nvPr>
            <p:ph type="subTitle" idx="1"/>
          </p:nvPr>
        </p:nvSpPr>
        <p:spPr>
          <a:xfrm>
            <a:off x="750771" y="1386038"/>
            <a:ext cx="9229842" cy="4252762"/>
          </a:xfrm>
        </p:spPr>
        <p:txBody>
          <a:bodyPr>
            <a:normAutofit/>
          </a:bodyPr>
          <a:lstStyle/>
          <a:p>
            <a:pPr algn="just" rtl="0">
              <a:spcBef>
                <a:spcPts val="0"/>
              </a:spcBef>
              <a:spcAft>
                <a:spcPts val="0"/>
              </a:spcAft>
            </a:pPr>
            <a:endParaRPr lang="en-US" sz="1800" b="0"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endParaRPr>
          </a:p>
          <a:p>
            <a:pPr algn="just" rtl="0">
              <a:spcBef>
                <a:spcPts val="0"/>
              </a:spcBef>
              <a:spcAft>
                <a:spcPts val="0"/>
              </a:spcAft>
            </a:pPr>
            <a:endParaRPr lang="en-US" dirty="0">
              <a:solidFill>
                <a:srgbClr val="FFFFFF"/>
              </a:solidFill>
              <a:latin typeface="Calibri" panose="020F0502020204030204" pitchFamily="34" charset="0"/>
              <a:ea typeface="Calibri" panose="020F0502020204030204" pitchFamily="34" charset="0"/>
              <a:cs typeface="Calibri" panose="020F0502020204030204" pitchFamily="34" charset="0"/>
            </a:endParaRPr>
          </a:p>
          <a:p>
            <a:pPr algn="just" rtl="0">
              <a:lnSpc>
                <a:spcPct val="150000"/>
              </a:lnSpc>
              <a:spcBef>
                <a:spcPts val="0"/>
              </a:spcBef>
              <a:spcAft>
                <a:spcPts val="0"/>
              </a:spcAft>
            </a:pPr>
            <a:r>
              <a:rPr lang="en-US" sz="1600" b="0"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This project involves analyzing Google app Store data. Google Play is a digital distribution service operated and developed by Google Inc. It serves as the official app store for the Android operating system, allowing users to browse and download applications developed with the Android SDK and published through Google. Google Play also serves as a digital media store, offering music, books, movies, and television programs.</a:t>
            </a:r>
            <a:endParaRPr lang="en-US" sz="1600" b="0" dirty="0">
              <a:effectLst/>
              <a:latin typeface="Calibri" panose="020F0502020204030204" pitchFamily="34" charset="0"/>
              <a:ea typeface="Calibri" panose="020F0502020204030204" pitchFamily="34" charset="0"/>
              <a:cs typeface="Calibri" panose="020F0502020204030204" pitchFamily="34" charset="0"/>
            </a:endParaRPr>
          </a:p>
          <a:p>
            <a:br>
              <a:rPr lang="en-US" dirty="0">
                <a:latin typeface="Calibri" panose="020F0502020204030204" pitchFamily="34" charset="0"/>
                <a:ea typeface="Calibri" panose="020F0502020204030204" pitchFamily="34" charset="0"/>
                <a:cs typeface="Calibri" panose="020F0502020204030204" pitchFamily="34" charset="0"/>
              </a:rPr>
            </a:b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96612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15EFA-2C25-172B-AA49-0A045EAB312F}"/>
              </a:ext>
            </a:extLst>
          </p:cNvPr>
          <p:cNvSpPr>
            <a:spLocks noGrp="1"/>
          </p:cNvSpPr>
          <p:nvPr>
            <p:ph type="ctrTitle"/>
          </p:nvPr>
        </p:nvSpPr>
        <p:spPr>
          <a:xfrm>
            <a:off x="750770" y="-516598"/>
            <a:ext cx="9056588" cy="2005305"/>
          </a:xfrm>
        </p:spPr>
        <p:txBody>
          <a:bodyPr/>
          <a:lstStyle/>
          <a:p>
            <a:r>
              <a:rPr lang="en-IN" sz="3600" dirty="0">
                <a:latin typeface="Times New Roman" panose="02020603050405020304" pitchFamily="18" charset="0"/>
                <a:cs typeface="Times New Roman" panose="02020603050405020304" pitchFamily="18" charset="0"/>
              </a:rPr>
              <a:t>DATA SET :-</a:t>
            </a:r>
          </a:p>
        </p:txBody>
      </p:sp>
      <p:sp>
        <p:nvSpPr>
          <p:cNvPr id="3" name="Subtitle 2">
            <a:extLst>
              <a:ext uri="{FF2B5EF4-FFF2-40B4-BE49-F238E27FC236}">
                <a16:creationId xmlns:a16="http://schemas.microsoft.com/office/drawing/2014/main" id="{ADBB3739-FC26-5592-97BD-5354B48EEB99}"/>
              </a:ext>
            </a:extLst>
          </p:cNvPr>
          <p:cNvSpPr>
            <a:spLocks noGrp="1"/>
          </p:cNvSpPr>
          <p:nvPr>
            <p:ph type="subTitle" idx="1"/>
          </p:nvPr>
        </p:nvSpPr>
        <p:spPr>
          <a:xfrm>
            <a:off x="827773" y="1780674"/>
            <a:ext cx="9152840" cy="3858126"/>
          </a:xfrm>
        </p:spPr>
        <p:txBody>
          <a:bodyPr>
            <a:normAutofit/>
          </a:bodyPr>
          <a:lstStyle/>
          <a:p>
            <a:pPr rtl="0" fontAlgn="base">
              <a:spcBef>
                <a:spcPts val="0"/>
              </a:spcBef>
              <a:spcAft>
                <a:spcPts val="0"/>
              </a:spcAft>
              <a:buFont typeface="Arial" panose="020B0604020202020204" pitchFamily="34" charset="0"/>
              <a:buChar char="•"/>
            </a:pPr>
            <a:r>
              <a:rPr lang="en-US" sz="1600" b="0"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Contains various data on a set of apps in the google app store.</a:t>
            </a:r>
          </a:p>
          <a:p>
            <a:pPr rtl="0" fontAlgn="base">
              <a:spcBef>
                <a:spcPts val="0"/>
              </a:spcBef>
              <a:spcAft>
                <a:spcPts val="0"/>
              </a:spcAft>
              <a:buFont typeface="Arial" panose="020B0604020202020204" pitchFamily="34" charset="0"/>
              <a:buChar char="•"/>
            </a:pPr>
            <a:endParaRPr lang="en-US" sz="1600" b="0"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endParaRPr>
          </a:p>
          <a:p>
            <a:pPr rtl="0" fontAlgn="base">
              <a:spcBef>
                <a:spcPts val="1000"/>
              </a:spcBef>
              <a:spcAft>
                <a:spcPts val="0"/>
              </a:spcAft>
              <a:buFont typeface="Arial" panose="020B0604020202020204" pitchFamily="34" charset="0"/>
              <a:buChar char="•"/>
            </a:pPr>
            <a:r>
              <a:rPr lang="en-US" sz="1600" b="0"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The data set is created due to the lack of public data set of google app store.</a:t>
            </a:r>
          </a:p>
          <a:p>
            <a:pPr rtl="0" fontAlgn="base">
              <a:spcBef>
                <a:spcPts val="1000"/>
              </a:spcBef>
              <a:spcAft>
                <a:spcPts val="0"/>
              </a:spcAft>
              <a:buFont typeface="Arial" panose="020B0604020202020204" pitchFamily="34" charset="0"/>
              <a:buChar char="•"/>
            </a:pPr>
            <a:endParaRPr lang="en-US" sz="1600" b="0"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endParaRPr>
          </a:p>
          <a:p>
            <a:pPr rtl="0" fontAlgn="base">
              <a:spcBef>
                <a:spcPts val="1000"/>
              </a:spcBef>
              <a:spcAft>
                <a:spcPts val="0"/>
              </a:spcAft>
              <a:buFont typeface="Arial" panose="020B0604020202020204" pitchFamily="34" charset="0"/>
              <a:buChar char="•"/>
            </a:pPr>
            <a:r>
              <a:rPr lang="en-US" sz="1600" b="0"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The dataset contains 33 categories of apps within it. </a:t>
            </a:r>
          </a:p>
          <a:p>
            <a:endParaRPr lang="en-IN" dirty="0"/>
          </a:p>
        </p:txBody>
      </p:sp>
    </p:spTree>
    <p:extLst>
      <p:ext uri="{BB962C8B-B14F-4D97-AF65-F5344CB8AC3E}">
        <p14:creationId xmlns:p14="http://schemas.microsoft.com/office/powerpoint/2010/main" val="1295666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6037D-B36B-8ABE-4575-907E204736FB}"/>
              </a:ext>
            </a:extLst>
          </p:cNvPr>
          <p:cNvSpPr>
            <a:spLocks noGrp="1"/>
          </p:cNvSpPr>
          <p:nvPr>
            <p:ph type="title"/>
          </p:nvPr>
        </p:nvSpPr>
        <p:spPr>
          <a:xfrm>
            <a:off x="885448" y="2610318"/>
            <a:ext cx="2793158" cy="1037924"/>
          </a:xfrm>
        </p:spPr>
        <p:txBody>
          <a:bodyPr/>
          <a:lstStyle/>
          <a:p>
            <a:pPr rtl="0">
              <a:spcBef>
                <a:spcPts val="0"/>
              </a:spcBef>
              <a:spcAft>
                <a:spcPts val="0"/>
              </a:spcAft>
            </a:pPr>
            <a:r>
              <a:rPr lang="en-US" sz="2000" b="1" i="0" u="none" strike="noStrike" dirty="0">
                <a:solidFill>
                  <a:srgbClr val="FFFFFF"/>
                </a:solidFill>
                <a:effectLst/>
                <a:latin typeface="Times New Roman" panose="02020603050405020304" pitchFamily="18" charset="0"/>
                <a:cs typeface="Times New Roman" panose="02020603050405020304" pitchFamily="18" charset="0"/>
              </a:rPr>
              <a:t>APP RATING BETWEEN TEENAGERS AND OTHER PEOPLE</a:t>
            </a:r>
            <a:br>
              <a:rPr lang="en-US" sz="2000" b="0" dirty="0">
                <a:effectLst/>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br>
              <a:rPr lang="en-IN" b="0" dirty="0">
                <a:effectLst/>
              </a:rPr>
            </a:br>
            <a:br>
              <a:rPr lang="en-IN" dirty="0"/>
            </a:br>
            <a:endParaRPr lang="en-IN" dirty="0"/>
          </a:p>
        </p:txBody>
      </p:sp>
      <p:sp>
        <p:nvSpPr>
          <p:cNvPr id="3" name="Content Placeholder 2">
            <a:extLst>
              <a:ext uri="{FF2B5EF4-FFF2-40B4-BE49-F238E27FC236}">
                <a16:creationId xmlns:a16="http://schemas.microsoft.com/office/drawing/2014/main" id="{526EB127-9D2F-A5EC-07CD-B39851D47744}"/>
              </a:ext>
            </a:extLst>
          </p:cNvPr>
          <p:cNvSpPr>
            <a:spLocks noGrp="1"/>
          </p:cNvSpPr>
          <p:nvPr>
            <p:ph idx="1"/>
          </p:nvPr>
        </p:nvSpPr>
        <p:spPr/>
        <p:txBody>
          <a:bodyPr/>
          <a:lstStyle/>
          <a:p>
            <a:r>
              <a:rPr lang="en-IN" b="0" dirty="0">
                <a:effectLst/>
              </a:rPr>
              <a:t> </a:t>
            </a:r>
            <a:endParaRPr lang="en-IN" dirty="0"/>
          </a:p>
        </p:txBody>
      </p:sp>
      <p:sp>
        <p:nvSpPr>
          <p:cNvPr id="4" name="Text Placeholder 3">
            <a:extLst>
              <a:ext uri="{FF2B5EF4-FFF2-40B4-BE49-F238E27FC236}">
                <a16:creationId xmlns:a16="http://schemas.microsoft.com/office/drawing/2014/main" id="{DB673953-944F-40E2-7262-2A3CD2A2C5AF}"/>
              </a:ext>
            </a:extLst>
          </p:cNvPr>
          <p:cNvSpPr>
            <a:spLocks noGrp="1"/>
          </p:cNvSpPr>
          <p:nvPr>
            <p:ph type="body" sz="half" idx="2"/>
          </p:nvPr>
        </p:nvSpPr>
        <p:spPr>
          <a:xfrm>
            <a:off x="885448" y="2610318"/>
            <a:ext cx="2793158" cy="2895599"/>
          </a:xfrm>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The rating of teenagers is less than the rating of other people.</a:t>
            </a:r>
          </a:p>
          <a:p>
            <a:pPr rtl="0" fontAlgn="base">
              <a:spcBef>
                <a:spcPts val="1000"/>
              </a:spcBef>
              <a:spcAft>
                <a:spcPts val="0"/>
              </a:spcAft>
              <a:buFont typeface="Arial" panose="020B0604020202020204" pitchFamily="34" charset="0"/>
              <a:buChar char="•"/>
            </a:pPr>
            <a:r>
              <a:rPr lang="en-US" sz="1800" b="0"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As show in the hist plot the rating of teenagers is 1000 and rating of the other people is near about to 7000.</a:t>
            </a:r>
          </a:p>
          <a:p>
            <a:endParaRPr lang="en-IN" dirty="0"/>
          </a:p>
        </p:txBody>
      </p:sp>
      <p:pic>
        <p:nvPicPr>
          <p:cNvPr id="6" name="Picture 5">
            <a:extLst>
              <a:ext uri="{FF2B5EF4-FFF2-40B4-BE49-F238E27FC236}">
                <a16:creationId xmlns:a16="http://schemas.microsoft.com/office/drawing/2014/main" id="{EB2247FF-2A89-B2C2-C3D9-9FC4254C7AEC}"/>
              </a:ext>
            </a:extLst>
          </p:cNvPr>
          <p:cNvPicPr>
            <a:picLocks noChangeAspect="1"/>
          </p:cNvPicPr>
          <p:nvPr/>
        </p:nvPicPr>
        <p:blipFill rotWithShape="1">
          <a:blip r:embed="rId2"/>
          <a:srcRect l="59729" t="45076" r="21499" b="29144"/>
          <a:stretch/>
        </p:blipFill>
        <p:spPr>
          <a:xfrm>
            <a:off x="5543147" y="1530417"/>
            <a:ext cx="5428065" cy="4193244"/>
          </a:xfrm>
          <a:prstGeom prst="rect">
            <a:avLst/>
          </a:prstGeom>
        </p:spPr>
      </p:pic>
    </p:spTree>
    <p:extLst>
      <p:ext uri="{BB962C8B-B14F-4D97-AF65-F5344CB8AC3E}">
        <p14:creationId xmlns:p14="http://schemas.microsoft.com/office/powerpoint/2010/main" val="3518368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3642-B0F0-98D7-05EA-A3F4EE1307A9}"/>
              </a:ext>
            </a:extLst>
          </p:cNvPr>
          <p:cNvSpPr>
            <a:spLocks noGrp="1"/>
          </p:cNvSpPr>
          <p:nvPr>
            <p:ph type="title"/>
          </p:nvPr>
        </p:nvSpPr>
        <p:spPr/>
        <p:txBody>
          <a:bodyPr/>
          <a:lstStyle/>
          <a:p>
            <a:pPr rtl="0">
              <a:spcBef>
                <a:spcPts val="0"/>
              </a:spcBef>
              <a:spcAft>
                <a:spcPts val="0"/>
              </a:spcAft>
            </a:pPr>
            <a:r>
              <a:rPr lang="en-IN" sz="2000" b="1" i="0" u="none" strike="noStrike" dirty="0">
                <a:solidFill>
                  <a:srgbClr val="FFFFFF"/>
                </a:solidFill>
                <a:effectLst/>
                <a:latin typeface="Times New Roman" panose="02020603050405020304" pitchFamily="18" charset="0"/>
                <a:cs typeface="Times New Roman" panose="02020603050405020304" pitchFamily="18" charset="0"/>
              </a:rPr>
              <a:t>DIFFERENT</a:t>
            </a:r>
            <a:r>
              <a:rPr lang="en-IN" sz="1800" b="1" i="0" u="none" strike="noStrike" dirty="0">
                <a:solidFill>
                  <a:srgbClr val="FFFFFF"/>
                </a:solidFill>
                <a:effectLst/>
                <a:latin typeface="Times New Roman" panose="02020603050405020304" pitchFamily="18" charset="0"/>
                <a:cs typeface="Times New Roman" panose="02020603050405020304" pitchFamily="18" charset="0"/>
              </a:rPr>
              <a:t> APP CATEGORIES</a:t>
            </a:r>
            <a:br>
              <a:rPr lang="en-IN" b="0" dirty="0">
                <a:effectLst/>
              </a:rPr>
            </a:br>
            <a:br>
              <a:rPr lang="en-IN" dirty="0"/>
            </a:br>
            <a:endParaRPr lang="en-IN" dirty="0"/>
          </a:p>
        </p:txBody>
      </p:sp>
      <p:pic>
        <p:nvPicPr>
          <p:cNvPr id="6" name="Content Placeholder 5">
            <a:extLst>
              <a:ext uri="{FF2B5EF4-FFF2-40B4-BE49-F238E27FC236}">
                <a16:creationId xmlns:a16="http://schemas.microsoft.com/office/drawing/2014/main" id="{1C3C82E6-E425-3A0D-F4C9-97D44B8EFED0}"/>
              </a:ext>
            </a:extLst>
          </p:cNvPr>
          <p:cNvPicPr>
            <a:picLocks noGrp="1" noChangeAspect="1"/>
          </p:cNvPicPr>
          <p:nvPr>
            <p:ph idx="1"/>
          </p:nvPr>
        </p:nvPicPr>
        <p:blipFill rotWithShape="1">
          <a:blip r:embed="rId2"/>
          <a:srcRect l="56073" t="35189" r="19815" b="26561"/>
          <a:stretch/>
        </p:blipFill>
        <p:spPr>
          <a:xfrm>
            <a:off x="6096000" y="1295400"/>
            <a:ext cx="4625172" cy="4127079"/>
          </a:xfrm>
        </p:spPr>
      </p:pic>
      <p:sp>
        <p:nvSpPr>
          <p:cNvPr id="4" name="Text Placeholder 3">
            <a:extLst>
              <a:ext uri="{FF2B5EF4-FFF2-40B4-BE49-F238E27FC236}">
                <a16:creationId xmlns:a16="http://schemas.microsoft.com/office/drawing/2014/main" id="{D5917358-6DC7-8B2F-A975-6854333C3EEB}"/>
              </a:ext>
            </a:extLst>
          </p:cNvPr>
          <p:cNvSpPr>
            <a:spLocks noGrp="1"/>
          </p:cNvSpPr>
          <p:nvPr>
            <p:ph type="body" sz="half" idx="2"/>
          </p:nvPr>
        </p:nvSpPr>
        <p:spPr>
          <a:xfrm>
            <a:off x="1154955" y="2514601"/>
            <a:ext cx="2793158" cy="2895599"/>
          </a:xfrm>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The plot shows the different categories of apps.</a:t>
            </a:r>
          </a:p>
          <a:p>
            <a:pPr rtl="0" fontAlgn="base">
              <a:spcBef>
                <a:spcPts val="1000"/>
              </a:spcBef>
              <a:spcAft>
                <a:spcPts val="0"/>
              </a:spcAft>
              <a:buFont typeface="Arial" panose="020B0604020202020204" pitchFamily="34" charset="0"/>
              <a:buChar char="•"/>
            </a:pPr>
            <a:r>
              <a:rPr lang="en-US" sz="1800" b="0"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There are different categories between the paid apps and free apps.</a:t>
            </a:r>
          </a:p>
          <a:p>
            <a:endParaRPr lang="en-IN" dirty="0"/>
          </a:p>
        </p:txBody>
      </p:sp>
    </p:spTree>
    <p:extLst>
      <p:ext uri="{BB962C8B-B14F-4D97-AF65-F5344CB8AC3E}">
        <p14:creationId xmlns:p14="http://schemas.microsoft.com/office/powerpoint/2010/main" val="1341131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27176-2EC9-5C5E-54F5-BE4342E1B867}"/>
              </a:ext>
            </a:extLst>
          </p:cNvPr>
          <p:cNvSpPr>
            <a:spLocks noGrp="1"/>
          </p:cNvSpPr>
          <p:nvPr>
            <p:ph type="title"/>
          </p:nvPr>
        </p:nvSpPr>
        <p:spPr/>
        <p:txBody>
          <a:bodyPr/>
          <a:lstStyle/>
          <a:p>
            <a:pPr rtl="0">
              <a:spcBef>
                <a:spcPts val="0"/>
              </a:spcBef>
              <a:spcAft>
                <a:spcPts val="0"/>
              </a:spcAft>
            </a:pPr>
            <a:r>
              <a:rPr lang="en-IN" b="1" i="0" u="none" strike="noStrike" dirty="0">
                <a:solidFill>
                  <a:srgbClr val="FFFFFF"/>
                </a:solidFill>
                <a:effectLst/>
                <a:latin typeface="Times New Roman" panose="02020603050405020304" pitchFamily="18" charset="0"/>
                <a:cs typeface="Times New Roman" panose="02020603050405020304" pitchFamily="18" charset="0"/>
              </a:rPr>
              <a:t>FAMOUS CATEGORIES OF APPS</a:t>
            </a:r>
            <a:br>
              <a:rPr lang="en-IN" b="0" dirty="0">
                <a:effectLst/>
                <a:latin typeface="Times New Roman" panose="02020603050405020304" pitchFamily="18" charset="0"/>
                <a:cs typeface="Times New Roman" panose="02020603050405020304" pitchFamily="18" charset="0"/>
              </a:rPr>
            </a:br>
            <a:br>
              <a:rPr lang="en-IN" dirty="0"/>
            </a:br>
            <a:endParaRPr lang="en-IN" dirty="0"/>
          </a:p>
        </p:txBody>
      </p:sp>
      <p:pic>
        <p:nvPicPr>
          <p:cNvPr id="6" name="Content Placeholder 5">
            <a:extLst>
              <a:ext uri="{FF2B5EF4-FFF2-40B4-BE49-F238E27FC236}">
                <a16:creationId xmlns:a16="http://schemas.microsoft.com/office/drawing/2014/main" id="{8F26A7C9-FA9F-8F60-BE41-A004C6ECDD58}"/>
              </a:ext>
            </a:extLst>
          </p:cNvPr>
          <p:cNvPicPr>
            <a:picLocks noGrp="1" noChangeAspect="1"/>
          </p:cNvPicPr>
          <p:nvPr>
            <p:ph idx="1"/>
          </p:nvPr>
        </p:nvPicPr>
        <p:blipFill rotWithShape="1">
          <a:blip r:embed="rId2"/>
          <a:srcRect l="57371" t="39558" r="20001" b="24914"/>
          <a:stretch/>
        </p:blipFill>
        <p:spPr>
          <a:xfrm>
            <a:off x="5744438" y="1295400"/>
            <a:ext cx="4998902" cy="4415010"/>
          </a:xfrm>
        </p:spPr>
      </p:pic>
      <p:sp>
        <p:nvSpPr>
          <p:cNvPr id="4" name="Text Placeholder 3">
            <a:extLst>
              <a:ext uri="{FF2B5EF4-FFF2-40B4-BE49-F238E27FC236}">
                <a16:creationId xmlns:a16="http://schemas.microsoft.com/office/drawing/2014/main" id="{CEC89DEA-AC2A-A44A-3018-35BAC09978BD}"/>
              </a:ext>
            </a:extLst>
          </p:cNvPr>
          <p:cNvSpPr>
            <a:spLocks noGrp="1"/>
          </p:cNvSpPr>
          <p:nvPr>
            <p:ph type="body" sz="half" idx="2"/>
          </p:nvPr>
        </p:nvSpPr>
        <p:spPr>
          <a:xfrm>
            <a:off x="1077951" y="2514601"/>
            <a:ext cx="2793158" cy="2895599"/>
          </a:xfrm>
        </p:spPr>
        <p:txBody>
          <a:bodyPr>
            <a:normAutofit/>
          </a:bodyPr>
          <a:lstStyle/>
          <a:p>
            <a:pPr marL="285750" indent="-285750">
              <a:buFont typeface="Arial" panose="020B0604020202020204" pitchFamily="34" charset="0"/>
              <a:buChar char="•"/>
            </a:pPr>
            <a:r>
              <a:rPr lang="en-US" sz="2000" b="0"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The plot shows the different categories of apps in the dataset.</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95630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2D4EA-FDF6-40A7-BAE2-596CA6525509}"/>
              </a:ext>
            </a:extLst>
          </p:cNvPr>
          <p:cNvSpPr>
            <a:spLocks noGrp="1"/>
          </p:cNvSpPr>
          <p:nvPr>
            <p:ph type="title"/>
          </p:nvPr>
        </p:nvSpPr>
        <p:spPr>
          <a:xfrm>
            <a:off x="1077952" y="486878"/>
            <a:ext cx="2793158" cy="1600200"/>
          </a:xfrm>
        </p:spPr>
        <p:txBody>
          <a:bodyPr/>
          <a:lstStyle/>
          <a:p>
            <a:r>
              <a:rPr lang="en-IN" dirty="0">
                <a:latin typeface="Times New Roman" panose="02020603050405020304" pitchFamily="18" charset="0"/>
                <a:cs typeface="Times New Roman" panose="02020603050405020304" pitchFamily="18" charset="0"/>
              </a:rPr>
              <a:t>HEAT MAP</a:t>
            </a:r>
          </a:p>
        </p:txBody>
      </p:sp>
      <p:pic>
        <p:nvPicPr>
          <p:cNvPr id="6" name="Content Placeholder 5">
            <a:extLst>
              <a:ext uri="{FF2B5EF4-FFF2-40B4-BE49-F238E27FC236}">
                <a16:creationId xmlns:a16="http://schemas.microsoft.com/office/drawing/2014/main" id="{ACB06AD2-7160-8B94-DFA1-2741AE3EB7B6}"/>
              </a:ext>
            </a:extLst>
          </p:cNvPr>
          <p:cNvPicPr>
            <a:picLocks noGrp="1" noChangeAspect="1"/>
          </p:cNvPicPr>
          <p:nvPr>
            <p:ph idx="1"/>
          </p:nvPr>
        </p:nvPicPr>
        <p:blipFill rotWithShape="1">
          <a:blip r:embed="rId2"/>
          <a:srcRect l="56073" t="34860" r="19444" b="25572"/>
          <a:stretch/>
        </p:blipFill>
        <p:spPr>
          <a:xfrm>
            <a:off x="5992690" y="1337912"/>
            <a:ext cx="4891554" cy="4446871"/>
          </a:xfrm>
        </p:spPr>
      </p:pic>
      <p:sp>
        <p:nvSpPr>
          <p:cNvPr id="4" name="Text Placeholder 3">
            <a:extLst>
              <a:ext uri="{FF2B5EF4-FFF2-40B4-BE49-F238E27FC236}">
                <a16:creationId xmlns:a16="http://schemas.microsoft.com/office/drawing/2014/main" id="{239D472F-521E-A72F-A636-E04DD2FB034F}"/>
              </a:ext>
            </a:extLst>
          </p:cNvPr>
          <p:cNvSpPr>
            <a:spLocks noGrp="1"/>
          </p:cNvSpPr>
          <p:nvPr>
            <p:ph type="body" sz="half" idx="2"/>
          </p:nvPr>
        </p:nvSpPr>
        <p:spPr>
          <a:xfrm>
            <a:off x="1077952" y="2286000"/>
            <a:ext cx="2793158" cy="2895599"/>
          </a:xfrm>
        </p:spPr>
        <p:txBody>
          <a:bodyPr/>
          <a:lstStyle/>
          <a:p>
            <a:pPr marL="285750" indent="-285750">
              <a:buFont typeface="Arial" panose="020B0604020202020204" pitchFamily="34" charset="0"/>
              <a:buChar char="•"/>
            </a:pPr>
            <a:r>
              <a:rPr lang="en-US" sz="2000" b="0"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The heat map shows the relationship between the various parameters in the dataset.</a:t>
            </a:r>
          </a:p>
          <a:p>
            <a:endParaRPr lang="en-IN" dirty="0"/>
          </a:p>
        </p:txBody>
      </p:sp>
    </p:spTree>
    <p:extLst>
      <p:ext uri="{BB962C8B-B14F-4D97-AF65-F5344CB8AC3E}">
        <p14:creationId xmlns:p14="http://schemas.microsoft.com/office/powerpoint/2010/main" val="1932680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47F30-DD1A-443C-A2C9-E9BD3DAAEF96}"/>
              </a:ext>
            </a:extLst>
          </p:cNvPr>
          <p:cNvSpPr>
            <a:spLocks noGrp="1"/>
          </p:cNvSpPr>
          <p:nvPr>
            <p:ph type="ctrTitle"/>
          </p:nvPr>
        </p:nvSpPr>
        <p:spPr/>
        <p:txBody>
          <a:bodyPr/>
          <a:lstStyle/>
          <a:p>
            <a:r>
              <a:rPr lang="en-IN" dirty="0"/>
              <a:t>THANK YOU.</a:t>
            </a:r>
          </a:p>
        </p:txBody>
      </p:sp>
      <p:sp>
        <p:nvSpPr>
          <p:cNvPr id="3" name="Subtitle 2">
            <a:extLst>
              <a:ext uri="{FF2B5EF4-FFF2-40B4-BE49-F238E27FC236}">
                <a16:creationId xmlns:a16="http://schemas.microsoft.com/office/drawing/2014/main" id="{3472B1A4-B875-DAD8-DF9E-1972ADFFC476}"/>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1437942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{F8EDD8C7-CC87-4B56-9032-675C92D23021}tf02900722</Template>
  <TotalTime>40</TotalTime>
  <Words>377</Words>
  <Application>Microsoft Office PowerPoint</Application>
  <PresentationFormat>Widescreen</PresentationFormat>
  <Paragraphs>31</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Century Gothic</vt:lpstr>
      <vt:lpstr>Times New Roman</vt:lpstr>
      <vt:lpstr>Wingdings 3</vt:lpstr>
      <vt:lpstr>Ion Boardroom</vt:lpstr>
      <vt:lpstr>Google App Store Data Analysis.  </vt:lpstr>
      <vt:lpstr>PROBLEM STATEMENT  :-</vt:lpstr>
      <vt:lpstr>ABSTRACT :-  </vt:lpstr>
      <vt:lpstr>DATA SET :-</vt:lpstr>
      <vt:lpstr>APP RATING BETWEEN TEENAGERS AND OTHER PEOPLE    </vt:lpstr>
      <vt:lpstr>DIFFERENT APP CATEGORIES  </vt:lpstr>
      <vt:lpstr>FAMOUS CATEGORIES OF APPS  </vt:lpstr>
      <vt:lpstr>HEAT MAP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App Store Data Analysis.  </dc:title>
  <dc:creator>Sakshi Fand</dc:creator>
  <cp:lastModifiedBy>Sakshi Fand</cp:lastModifiedBy>
  <cp:revision>1</cp:revision>
  <dcterms:created xsi:type="dcterms:W3CDTF">2023-07-22T18:19:29Z</dcterms:created>
  <dcterms:modified xsi:type="dcterms:W3CDTF">2023-07-22T19:00:23Z</dcterms:modified>
</cp:coreProperties>
</file>